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notesSlides/notesSlide2.xml" ContentType="application/vnd.openxmlformats-officedocument.presentationml.notesSlide+xml"/>
  <Override PartName="/ppt/webextensions/webextension4.xml" ContentType="application/vnd.ms-office.webextension+xml"/>
  <Override PartName="/ppt/webextensions/webextension5.xml" ContentType="application/vnd.ms-office.webextension+xml"/>
  <Override PartName="/ppt/webextensions/webextension6.xml" ContentType="application/vnd.ms-office.webextension+xml"/>
  <Override PartName="/ppt/webextensions/webextension7.xml" ContentType="application/vnd.ms-office.webextension+xml"/>
  <Override PartName="/ppt/webextensions/webextension8.xml" ContentType="application/vnd.ms-office.webextension+xml"/>
  <Override PartName="/ppt/media/image42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8" r:id="rId1"/>
  </p:sldMasterIdLst>
  <p:notesMasterIdLst>
    <p:notesMasterId r:id="rId30"/>
  </p:notesMasterIdLst>
  <p:sldIdLst>
    <p:sldId id="256" r:id="rId2"/>
    <p:sldId id="258" r:id="rId3"/>
    <p:sldId id="259" r:id="rId4"/>
    <p:sldId id="281" r:id="rId5"/>
    <p:sldId id="287" r:id="rId6"/>
    <p:sldId id="269" r:id="rId7"/>
    <p:sldId id="270" r:id="rId8"/>
    <p:sldId id="271" r:id="rId9"/>
    <p:sldId id="280" r:id="rId10"/>
    <p:sldId id="257" r:id="rId11"/>
    <p:sldId id="268" r:id="rId12"/>
    <p:sldId id="273" r:id="rId13"/>
    <p:sldId id="278" r:id="rId14"/>
    <p:sldId id="277" r:id="rId15"/>
    <p:sldId id="267" r:id="rId16"/>
    <p:sldId id="285" r:id="rId17"/>
    <p:sldId id="284" r:id="rId18"/>
    <p:sldId id="286" r:id="rId19"/>
    <p:sldId id="263" r:id="rId20"/>
    <p:sldId id="261" r:id="rId21"/>
    <p:sldId id="262" r:id="rId22"/>
    <p:sldId id="264" r:id="rId23"/>
    <p:sldId id="266" r:id="rId24"/>
    <p:sldId id="283" r:id="rId25"/>
    <p:sldId id="265" r:id="rId26"/>
    <p:sldId id="282" r:id="rId27"/>
    <p:sldId id="279" r:id="rId28"/>
    <p:sldId id="27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5" autoAdjust="0"/>
    <p:restoredTop sz="94660"/>
  </p:normalViewPr>
  <p:slideViewPr>
    <p:cSldViewPr snapToGrid="0">
      <p:cViewPr varScale="1">
        <p:scale>
          <a:sx n="65" d="100"/>
          <a:sy n="65" d="100"/>
        </p:scale>
        <p:origin x="6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9E24BE-8A14-406C-93AE-FEDF4702362B}" type="datetimeFigureOut">
              <a:rPr lang="en-US" smtClean="0"/>
              <a:t>9/11/2015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2FDA5-6DC3-4FE0-BF42-6D07B5EE42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691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2FDA5-6DC3-4FE0-BF42-6D07B5EE42A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2FDA5-6DC3-4FE0-BF42-6D07B5EE42A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382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8D7A7-D1E9-49FE-B288-75D755D02F1B}" type="datetime1">
              <a:rPr lang="en-US" smtClean="0"/>
              <a:t>9/11/2015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03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130A9-CCEE-4E49-AF50-9A9178C093F5}" type="datetime1">
              <a:rPr lang="en-US" smtClean="0"/>
              <a:t>9/11/2015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14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EE7F5-B2E5-489A-976D-734D7F853DE3}" type="datetime1">
              <a:rPr lang="en-US" smtClean="0"/>
              <a:t>9/11/2015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010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C5727-5F18-4B62-81B5-C092F8CCA971}" type="datetime1">
              <a:rPr lang="en-US" smtClean="0"/>
              <a:t>9/11/2015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52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596D5-BBCA-4EE5-AC34-2F838BA68892}" type="datetime1">
              <a:rPr lang="en-US" smtClean="0"/>
              <a:t>9/11/2015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8445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594A-105F-4330-BE78-40BFD5E05FF3}" type="datetime1">
              <a:rPr lang="en-US" smtClean="0"/>
              <a:t>9/11/2015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19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AB467-0635-440B-9BC4-DA322DD73B70}" type="datetime1">
              <a:rPr lang="en-US" smtClean="0"/>
              <a:t>9/11/2015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12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8D92D-E3A5-4B10-B1FC-D041F161170C}" type="datetime1">
              <a:rPr lang="en-US" smtClean="0"/>
              <a:t>9/11/2015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32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C18EA-D952-4AE1-A6E7-E6731635F9D2}" type="datetime1">
              <a:rPr lang="en-US" smtClean="0"/>
              <a:t>9/11/2015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02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32A52-9E14-487A-A3FB-E00D36231CE7}" type="datetime1">
              <a:rPr lang="en-US" smtClean="0"/>
              <a:t>9/11/2015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07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CA72F-91C6-447B-8CFD-10CC50FBFEAC}" type="datetime1">
              <a:rPr lang="en-US" smtClean="0"/>
              <a:t>9/11/2015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11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BA931-94B6-4C88-A7AC-0B43FAFFEEC1}" type="datetime1">
              <a:rPr lang="en-US" smtClean="0"/>
              <a:t>9/11/2015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07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CC6B2-4719-4EFD-BB2D-A2C62F0625B7}" type="datetime1">
              <a:rPr lang="en-US" smtClean="0"/>
              <a:t>9/11/2015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99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4E54B-2176-4BC1-BC54-F80551EDB034}" type="datetime1">
              <a:rPr lang="en-US" smtClean="0"/>
              <a:t>9/11/2015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98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BBE7C-717C-4AB2-A881-24835FA94B24}" type="datetime1">
              <a:rPr lang="en-US" smtClean="0"/>
              <a:t>9/11/2015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82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C4C3D-17A3-49F5-8381-0500C8735BF2}" type="datetime1">
              <a:rPr lang="en-US" smtClean="0"/>
              <a:t>9/11/2015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19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80221-EA8F-4F92-87B7-59E96BBC3974}" type="datetime1">
              <a:rPr lang="en-US" smtClean="0"/>
              <a:t>9/11/2015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77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luralsight.com/courses/javascript-build-automation-gulpjs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17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30.png"/><Relationship Id="rId4" Type="http://schemas.microsoft.com/office/2011/relationships/webextension" Target="../webextensions/webextension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11/relationships/webextension" Target="../webextensions/webextension4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0.png"/><Relationship Id="rId5" Type="http://schemas.microsoft.com/office/2011/relationships/webextension" Target="../webextensions/webextension5.xml"/><Relationship Id="rId4" Type="http://schemas.openxmlformats.org/officeDocument/2006/relationships/image" Target="../media/image190.png"/><Relationship Id="rId9" Type="http://schemas.openxmlformats.org/officeDocument/2006/relationships/hyperlink" Target="http://bit.ly/1oUxzh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scottaddie.com/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github.com/scottaddie/mvc-task-runners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jpg"/><Relationship Id="rId5" Type="http://schemas.openxmlformats.org/officeDocument/2006/relationships/hyperlink" Target="https://www.linkedin.com/in/scottaddie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twitter.com/Scott_Addie" TargetMode="External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hocolatey.org/packages/nodejs.install" TargetMode="External"/><Relationship Id="rId2" Type="http://schemas.openxmlformats.org/officeDocument/2006/relationships/hyperlink" Target="https://nodejs.org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microsoft.com/office/2011/relationships/webextension" Target="../webextensions/webextension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microsoft.com/office/2011/relationships/webextension" Target="../webextensions/webextension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microsoft.com/office/2011/relationships/webextension" Target="../webextensions/webextension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gulpjs.com/" TargetMode="Externa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johnpapa.net/gulp-and-grunt-at-anglebrackets/" TargetMode="External"/><Relationship Id="rId5" Type="http://schemas.openxmlformats.org/officeDocument/2006/relationships/hyperlink" Target="http://www.pluralsight.com/courses/javascript-build-automation-gulpjs" TargetMode="External"/><Relationship Id="rId4" Type="http://schemas.openxmlformats.org/officeDocument/2006/relationships/hyperlink" Target="http://docs.asp.net/en/latest/client-side/index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lGF3s2" TargetMode="External"/><Relationship Id="rId2" Type="http://schemas.openxmlformats.org/officeDocument/2006/relationships/hyperlink" Target="http://bit.ly/1NKtRE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hyperlink" Target="http://bit.ly/1KEc29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JavaScript Task Runners for the ASP.NET Developer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September 8, 2015</a:t>
            </a:r>
          </a:p>
          <a:p>
            <a:r>
              <a:rPr lang="en-US" dirty="0" smtClean="0"/>
              <a:t>WI .NET Users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07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task runner should I use?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task runner showdown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048" y="1343542"/>
            <a:ext cx="4260450" cy="2644529"/>
          </a:xfrm>
        </p:spPr>
      </p:pic>
    </p:spTree>
    <p:extLst>
      <p:ext uri="{BB962C8B-B14F-4D97-AF65-F5344CB8AC3E}">
        <p14:creationId xmlns:p14="http://schemas.microsoft.com/office/powerpoint/2010/main" val="178333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73" y="4139390"/>
            <a:ext cx="5229975" cy="2335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88" y="1363239"/>
            <a:ext cx="9524663" cy="23356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Files vs. Streams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326" y="4549227"/>
            <a:ext cx="509344" cy="11393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794" y="1005111"/>
            <a:ext cx="845452" cy="99575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387178" y="3880022"/>
            <a:ext cx="8886824" cy="82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97723" y="6521450"/>
            <a:ext cx="66213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smtClean="0"/>
              <a:t>Diagrams based on John Papa’s </a:t>
            </a:r>
            <a:r>
              <a:rPr lang="en-US" sz="1000" i="1" dirty="0" err="1" smtClean="0">
                <a:hlinkClick r:id="rId6"/>
              </a:rPr>
              <a:t>Pluralsight</a:t>
            </a:r>
            <a:r>
              <a:rPr lang="en-US" sz="1000" i="1" dirty="0" smtClean="0">
                <a:hlinkClick r:id="rId6"/>
              </a:rPr>
              <a:t> course</a:t>
            </a:r>
            <a:endParaRPr lang="en-US" sz="1000" i="1" dirty="0" smtClean="0"/>
          </a:p>
        </p:txBody>
      </p:sp>
    </p:spTree>
    <p:extLst>
      <p:ext uri="{BB962C8B-B14F-4D97-AF65-F5344CB8AC3E}">
        <p14:creationId xmlns:p14="http://schemas.microsoft.com/office/powerpoint/2010/main" val="166208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11" name="Content Placeholder 10"/>
              <p:cNvGraphicFramePr>
                <a:graphicFrameLocks noGrp="1"/>
              </p:cNvGraphicFramePr>
              <p:nvPr>
                <p:ph sz="quarter" idx="4"/>
                <p:extLst>
                  <p:ext uri="{D42A27DB-BD31-4B8C-83A1-F6EECF244321}">
                    <p14:modId xmlns:p14="http://schemas.microsoft.com/office/powerpoint/2010/main" val="2120863857"/>
                  </p:ext>
                </p:extLst>
              </p:nvPr>
            </p:nvGraphicFramePr>
            <p:xfrm>
              <a:off x="5413943" y="2736850"/>
              <a:ext cx="6510964" cy="402243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11" name="Content Placeholder 10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13943" y="2736850"/>
                <a:ext cx="6510964" cy="402243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vs. Code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603922" cy="576262"/>
          </a:xfrm>
        </p:spPr>
        <p:txBody>
          <a:bodyPr/>
          <a:lstStyle/>
          <a:p>
            <a:pPr algn="ctr"/>
            <a:r>
              <a:rPr lang="en-US" dirty="0" smtClean="0"/>
              <a:t>gruntfile.js</a:t>
            </a:r>
            <a:endParaRPr lang="en-US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Content Placeholder 2"/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442451948"/>
                  </p:ext>
                </p:extLst>
              </p:nvPr>
            </p:nvGraphicFramePr>
            <p:xfrm>
              <a:off x="676275" y="2736850"/>
              <a:ext cx="4603392" cy="402243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3" name="Content Placeholder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6275" y="2736850"/>
                <a:ext cx="4603392" cy="4022436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5279667" y="2160983"/>
            <a:ext cx="4834394" cy="576262"/>
          </a:xfrm>
        </p:spPr>
        <p:txBody>
          <a:bodyPr/>
          <a:lstStyle/>
          <a:p>
            <a:pPr algn="ctr"/>
            <a:r>
              <a:rPr lang="en-US" dirty="0" smtClean="0"/>
              <a:t>gulpfile.js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12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943" y="1542970"/>
            <a:ext cx="509344" cy="11393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05" y="1686537"/>
            <a:ext cx="845452" cy="99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05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11" name="Content Placeholder 10"/>
              <p:cNvGraphicFramePr>
                <a:graphicFrameLocks noGrp="1"/>
              </p:cNvGraphicFramePr>
              <p:nvPr>
                <p:ph sz="quarter" idx="4"/>
                <p:extLst>
                  <p:ext uri="{D42A27DB-BD31-4B8C-83A1-F6EECF244321}">
                    <p14:modId xmlns:p14="http://schemas.microsoft.com/office/powerpoint/2010/main" val="3501160782"/>
                  </p:ext>
                </p:extLst>
              </p:nvPr>
            </p:nvGraphicFramePr>
            <p:xfrm>
              <a:off x="6051250" y="2736850"/>
              <a:ext cx="5623513" cy="401274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11" name="Content Placeholder 10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51250" y="2736850"/>
                <a:ext cx="5623513" cy="401274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comparison</a:t>
            </a:r>
            <a:br>
              <a:rPr lang="en-US" dirty="0" smtClean="0"/>
            </a:b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Processing 1 small LESS file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5247542" cy="576262"/>
          </a:xfrm>
        </p:spPr>
        <p:txBody>
          <a:bodyPr/>
          <a:lstStyle/>
          <a:p>
            <a:pPr algn="ctr"/>
            <a:r>
              <a:rPr lang="en-US" dirty="0" smtClean="0"/>
              <a:t>gruntfile.js</a:t>
            </a:r>
            <a:endParaRPr lang="en-US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Content Placeholder 2"/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090136993"/>
                  </p:ext>
                </p:extLst>
              </p:nvPr>
            </p:nvGraphicFramePr>
            <p:xfrm>
              <a:off x="676274" y="2736850"/>
              <a:ext cx="5247013" cy="343212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3" name="Content Placeholder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6274" y="2736850"/>
                <a:ext cx="5247013" cy="3432121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5923287" y="2160983"/>
            <a:ext cx="5529804" cy="576262"/>
          </a:xfrm>
        </p:spPr>
        <p:txBody>
          <a:bodyPr/>
          <a:lstStyle/>
          <a:p>
            <a:pPr algn="ctr"/>
            <a:r>
              <a:rPr lang="en-US" dirty="0" smtClean="0"/>
              <a:t>gulpfile.js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13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39" y="1542970"/>
            <a:ext cx="509344" cy="11393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05" y="1686537"/>
            <a:ext cx="845452" cy="9957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5745" y="6223924"/>
            <a:ext cx="8256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bit.ly/1oUxzhL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007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view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14</a:t>
            </a:fld>
            <a:endParaRPr lang="en-US" dirty="0"/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7417864"/>
              </p:ext>
            </p:extLst>
          </p:nvPr>
        </p:nvGraphicFramePr>
        <p:xfrm>
          <a:off x="677863" y="2725132"/>
          <a:ext cx="8596311" cy="222504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865437"/>
                <a:gridCol w="2865437"/>
                <a:gridCol w="286543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GitHub Contributors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GitHub Stars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9,943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16,027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Plugins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4,403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1,800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Creator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Bocoup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Fractal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Inception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March 2012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July 2013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ASP.NET 5 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843" y="1542970"/>
            <a:ext cx="509344" cy="11393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42" y="1686537"/>
            <a:ext cx="845452" cy="99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2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Tweets from thought leaders</a:t>
            </a:r>
            <a:br>
              <a:rPr lang="en-US" dirty="0" smtClean="0"/>
            </a:b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How do I choose?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9781" y="3629819"/>
            <a:ext cx="8372475" cy="9429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81" y="4835590"/>
            <a:ext cx="7810500" cy="942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781" y="2424047"/>
            <a:ext cx="853440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3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Grunt needs Node.js training wheels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5" y="2153326"/>
            <a:ext cx="5938157" cy="395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47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ebugging Grunt tasks is frustrating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369" y="2261381"/>
            <a:ext cx="5450598" cy="377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2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…and the verdict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18</a:t>
            </a:fld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151" y="1626495"/>
            <a:ext cx="5809033" cy="4414867"/>
          </a:xfrm>
        </p:spPr>
      </p:pic>
    </p:spTree>
    <p:extLst>
      <p:ext uri="{BB962C8B-B14F-4D97-AF65-F5344CB8AC3E}">
        <p14:creationId xmlns:p14="http://schemas.microsoft.com/office/powerpoint/2010/main" val="178922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Gulp in your project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 Easy Steps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19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5" y="2578887"/>
            <a:ext cx="506012" cy="11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2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 and this talk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Scott Addie</a:t>
            </a:r>
          </a:p>
          <a:p>
            <a:pPr marL="0" indent="0">
              <a:buNone/>
            </a:pPr>
            <a:r>
              <a:rPr lang="en-US" dirty="0" smtClean="0"/>
              <a:t>.NET Solutions Architect</a:t>
            </a:r>
          </a:p>
          <a:p>
            <a:pPr marL="0" indent="0">
              <a:buNone/>
            </a:pPr>
            <a:r>
              <a:rPr lang="en-US" dirty="0" smtClean="0"/>
              <a:t>MCSD (Web Apps)</a:t>
            </a:r>
          </a:p>
          <a:p>
            <a:pPr marL="0" indent="0">
              <a:buNone/>
            </a:pPr>
            <a:r>
              <a:rPr lang="en-US" dirty="0" smtClean="0"/>
              <a:t>Visual Studio Code Insider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017819" y="2160589"/>
            <a:ext cx="5256186" cy="3880773"/>
          </a:xfrm>
        </p:spPr>
        <p:txBody>
          <a:bodyPr/>
          <a:lstStyle/>
          <a:p>
            <a:pPr lvl="1"/>
            <a:r>
              <a:rPr lang="en-US" dirty="0" smtClean="0">
                <a:hlinkClick r:id="rId2"/>
              </a:rPr>
              <a:t>GitHub.com/scottaddie/mvc-task-runners</a:t>
            </a:r>
            <a:endParaRPr lang="en-US" dirty="0" smtClean="0"/>
          </a:p>
          <a:p>
            <a:pPr lvl="1"/>
            <a:endParaRPr lang="en-US" b="1" dirty="0" smtClean="0"/>
          </a:p>
          <a:p>
            <a:pPr lvl="1"/>
            <a:r>
              <a:rPr lang="en-US" dirty="0" smtClean="0">
                <a:hlinkClick r:id="rId3"/>
              </a:rPr>
              <a:t>ScottAddie.com</a:t>
            </a:r>
            <a:endParaRPr lang="en-US" dirty="0" smtClean="0"/>
          </a:p>
          <a:p>
            <a:pPr lvl="1"/>
            <a:endParaRPr lang="en-US" dirty="0" smtClean="0">
              <a:hlinkClick r:id="rId4"/>
            </a:endParaRPr>
          </a:p>
          <a:p>
            <a:pPr lvl="1"/>
            <a:r>
              <a:rPr lang="en-US" dirty="0" smtClean="0">
                <a:hlinkClick r:id="rId4"/>
              </a:rPr>
              <a:t>@Scott_Addie</a:t>
            </a:r>
            <a:endParaRPr lang="en-US" dirty="0" smtClean="0"/>
          </a:p>
          <a:p>
            <a:pPr lvl="1"/>
            <a:endParaRPr lang="en-US" dirty="0" smtClean="0">
              <a:hlinkClick r:id="rId5"/>
            </a:endParaRPr>
          </a:p>
          <a:p>
            <a:pPr lvl="1"/>
            <a:r>
              <a:rPr lang="en-US" dirty="0" smtClean="0">
                <a:hlinkClick r:id="rId5"/>
              </a:rPr>
              <a:t>LinkedIn.com/in/scottaddie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00" y="1728356"/>
            <a:ext cx="1905000" cy="190500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380" y="3563307"/>
            <a:ext cx="682893" cy="5551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392" y="4238379"/>
            <a:ext cx="658867" cy="6588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445" y="2748073"/>
            <a:ext cx="868219" cy="6639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991" y="1930400"/>
            <a:ext cx="817673" cy="81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7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br>
              <a:rPr lang="en-US" dirty="0" smtClean="0"/>
            </a:b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Node.js &amp; NPM (Node Package Manager)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Install via </a:t>
            </a:r>
            <a:r>
              <a:rPr lang="en-US" dirty="0" smtClean="0">
                <a:hlinkClick r:id="rId2"/>
              </a:rPr>
              <a:t>nodejs.org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088378" y="2737245"/>
            <a:ext cx="4185623" cy="3304117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…or via </a:t>
            </a:r>
            <a:r>
              <a:rPr lang="en-US" dirty="0" smtClean="0">
                <a:hlinkClick r:id="rId3"/>
              </a:rPr>
              <a:t>chocolatey.org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20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6678743" cy="3304117"/>
          </a:xfrm>
          <a:solidFill>
            <a:srgbClr val="0070C0"/>
          </a:solidFill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PS:\&gt;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iex ((new-object net.webclient).DownloadString('https://chocolatey.org/install.ps1</a:t>
            </a:r>
            <a:r>
              <a:rPr lang="en-US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'))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PS:\&gt;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choco install nodejs.install</a:t>
            </a:r>
            <a:endParaRPr lang="en-US" dirty="0" smtClean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687" y="5280752"/>
            <a:ext cx="3400425" cy="714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18" y="2967828"/>
            <a:ext cx="4602159" cy="286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50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App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306411"/>
                  </p:ext>
                </p:extLst>
              </p:nvPr>
            </p:nvGraphicFramePr>
            <p:xfrm>
              <a:off x="945584" y="3221179"/>
              <a:ext cx="9207084" cy="3405863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" name="App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5584" y="3221179"/>
                <a:ext cx="9207084" cy="340586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dirty="0" smtClean="0"/>
              <a:t>. Create package.json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44496" y="1424353"/>
            <a:ext cx="486727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62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Install Gulp at system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22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1292" y="1427090"/>
            <a:ext cx="4857750" cy="1543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292" y="3366870"/>
            <a:ext cx="7838642" cy="227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23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Install Gulp locally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416" y="1413957"/>
            <a:ext cx="4886325" cy="15716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23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338" y="2080994"/>
            <a:ext cx="3066664" cy="326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28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Install Gulp locally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24</a:t>
            </a:fld>
            <a:endParaRPr lang="en-US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36864938"/>
                  </p:ext>
                </p:extLst>
              </p:nvPr>
            </p:nvGraphicFramePr>
            <p:xfrm>
              <a:off x="677333" y="1681943"/>
              <a:ext cx="10116358" cy="472454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5" name="Content Placeholder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333" y="1681943"/>
                <a:ext cx="10116358" cy="472454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840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. Create gulpfile.js </a:t>
            </a:r>
            <a:endParaRPr lang="en-US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20624020"/>
                  </p:ext>
                </p:extLst>
              </p:nvPr>
            </p:nvGraphicFramePr>
            <p:xfrm>
              <a:off x="677690" y="1537133"/>
              <a:ext cx="8596312" cy="5071057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5" name="Content Placeholder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690" y="1537133"/>
                <a:ext cx="8596312" cy="5071057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6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Run Gulp task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007" y="1270000"/>
            <a:ext cx="5476875" cy="16859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89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77334" y="2844716"/>
            <a:ext cx="9196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Lucida Console" panose="020B0609040504020204" pitchFamily="49" charset="0"/>
              </a:rPr>
              <a:t>let demo =   + (   ||   );</a:t>
            </a:r>
            <a:endParaRPr lang="en-US" sz="4400" dirty="0">
              <a:latin typeface="Lucida Console" panose="020B0609040504020204" pitchFamily="49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77335" y="2700867"/>
            <a:ext cx="9196338" cy="1826581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Gulp w/ ASP.NET 5 in VS Code or VS 2015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27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847" y="2791328"/>
            <a:ext cx="950342" cy="9503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000" y="2578887"/>
            <a:ext cx="506012" cy="11400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082" y="2731692"/>
            <a:ext cx="1063432" cy="110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52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55" y="2074051"/>
            <a:ext cx="4666114" cy="46661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Scan QR for slides &amp; code: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910860" y="2160589"/>
            <a:ext cx="4184034" cy="3880773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Official Gulp website</a:t>
            </a:r>
            <a:endParaRPr lang="en-US" dirty="0" smtClean="0">
              <a:hlinkClick r:id="rId4"/>
            </a:endParaRPr>
          </a:p>
          <a:p>
            <a:endParaRPr lang="en-US" dirty="0">
              <a:hlinkClick r:id="rId4"/>
            </a:endParaRPr>
          </a:p>
          <a:p>
            <a:r>
              <a:rPr lang="en-US" dirty="0" smtClean="0">
                <a:hlinkClick r:id="rId4"/>
              </a:rPr>
              <a:t>ASP.NET 5 Docs</a:t>
            </a:r>
          </a:p>
          <a:p>
            <a:pPr marL="0" indent="0">
              <a:buNone/>
            </a:pPr>
            <a:endParaRPr lang="en-US" dirty="0">
              <a:hlinkClick r:id="rId4"/>
            </a:endParaRPr>
          </a:p>
          <a:p>
            <a:r>
              <a:rPr lang="en-US" smtClean="0">
                <a:hlinkClick r:id="rId5"/>
              </a:rPr>
              <a:t>JS </a:t>
            </a:r>
            <a:r>
              <a:rPr lang="en-US" dirty="0">
                <a:hlinkClick r:id="rId5"/>
              </a:rPr>
              <a:t>Build Automation with Gulp.js</a:t>
            </a:r>
            <a:endParaRPr lang="en-US" dirty="0"/>
          </a:p>
          <a:p>
            <a:pPr lvl="1"/>
            <a:r>
              <a:rPr lang="en-US" dirty="0"/>
              <a:t>John Papa, Pluralsight course</a:t>
            </a:r>
          </a:p>
          <a:p>
            <a:endParaRPr lang="en-US" dirty="0" smtClean="0">
              <a:hlinkClick r:id="rId6"/>
            </a:endParaRPr>
          </a:p>
          <a:p>
            <a:r>
              <a:rPr lang="en-US" dirty="0" smtClean="0">
                <a:hlinkClick r:id="rId6"/>
              </a:rPr>
              <a:t>Gulp </a:t>
            </a:r>
            <a:r>
              <a:rPr lang="en-US" dirty="0">
                <a:hlinkClick r:id="rId6"/>
              </a:rPr>
              <a:t>and Grunt at Anglebrackets</a:t>
            </a:r>
            <a:endParaRPr lang="en-US" dirty="0"/>
          </a:p>
          <a:p>
            <a:pPr lvl="1"/>
            <a:r>
              <a:rPr lang="en-US" dirty="0"/>
              <a:t>John Papa, blog post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11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task runner?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Think of it as MSBuild for JavaScript</a:t>
            </a:r>
          </a:p>
          <a:p>
            <a:endParaRPr lang="en-US" dirty="0" smtClean="0"/>
          </a:p>
          <a:p>
            <a:r>
              <a:rPr lang="en-US" dirty="0" smtClean="0"/>
              <a:t>Benefits:</a:t>
            </a:r>
            <a:endParaRPr lang="en-US" dirty="0"/>
          </a:p>
          <a:p>
            <a:pPr lvl="1"/>
            <a:r>
              <a:rPr lang="en-US" dirty="0" smtClean="0"/>
              <a:t>Automates repetitive tasks</a:t>
            </a:r>
          </a:p>
          <a:p>
            <a:pPr lvl="1"/>
            <a:r>
              <a:rPr lang="en-US" dirty="0" smtClean="0"/>
              <a:t>Enforces build consistency</a:t>
            </a:r>
          </a:p>
          <a:p>
            <a:pPr lvl="1"/>
            <a:r>
              <a:rPr lang="en-US" dirty="0" smtClean="0"/>
              <a:t>Improves development workflow quality</a:t>
            </a:r>
          </a:p>
          <a:p>
            <a:pPr lvl="2"/>
            <a:r>
              <a:rPr lang="en-US" dirty="0"/>
              <a:t>Develop 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Analyze 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Test 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Package 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Deploy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661" y="1930400"/>
            <a:ext cx="321945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19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responsibilities of task runners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Transpiling JS (TypeScript, Babel, etc.)</a:t>
            </a:r>
          </a:p>
          <a:p>
            <a:r>
              <a:rPr lang="en-US" dirty="0" smtClean="0"/>
              <a:t>Transforming JS (bundling modules, ng-annotate, etc.)</a:t>
            </a:r>
          </a:p>
          <a:p>
            <a:r>
              <a:rPr lang="en-US" dirty="0" smtClean="0"/>
              <a:t>Bundling files</a:t>
            </a:r>
          </a:p>
          <a:p>
            <a:r>
              <a:rPr lang="en-US" dirty="0" smtClean="0"/>
              <a:t>Minifying files</a:t>
            </a:r>
          </a:p>
          <a:p>
            <a:r>
              <a:rPr lang="en-US" dirty="0" smtClean="0"/>
              <a:t>Generating JS source maps</a:t>
            </a:r>
          </a:p>
          <a:p>
            <a:r>
              <a:rPr lang="en-US" dirty="0" smtClean="0"/>
              <a:t>Preprocessing CSS (LESS, SASS, Stylus, etc.)</a:t>
            </a:r>
          </a:p>
          <a:p>
            <a:r>
              <a:rPr lang="en-US" dirty="0" smtClean="0"/>
              <a:t>Transforming CSS (e.g., AutoPrefixer)</a:t>
            </a:r>
          </a:p>
          <a:p>
            <a:r>
              <a:rPr lang="en-US" dirty="0" smtClean="0"/>
              <a:t>Busting the cache</a:t>
            </a:r>
          </a:p>
          <a:p>
            <a:r>
              <a:rPr lang="en-US" dirty="0" smtClean="0"/>
              <a:t>Optimizing images</a:t>
            </a:r>
          </a:p>
          <a:p>
            <a:r>
              <a:rPr lang="en-US" dirty="0" smtClean="0"/>
              <a:t>Copying files</a:t>
            </a:r>
          </a:p>
          <a:p>
            <a:r>
              <a:rPr lang="en-US" dirty="0" smtClean="0"/>
              <a:t>Watching files for changes</a:t>
            </a:r>
          </a:p>
          <a:p>
            <a:r>
              <a:rPr lang="en-US" dirty="0" smtClean="0"/>
              <a:t>Running unit tests</a:t>
            </a:r>
          </a:p>
          <a:p>
            <a:r>
              <a:rPr lang="en-US" dirty="0" smtClean="0"/>
              <a:t>Analyzing code (e.g., </a:t>
            </a:r>
            <a:r>
              <a:rPr lang="en-US" dirty="0" err="1" smtClean="0"/>
              <a:t>linting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2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 smtClean="0"/>
              <a:t>If I have to remember, I’m going to forget</a:t>
            </a:r>
            <a:endParaRPr lang="en-US" sz="3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5</a:t>
            </a:fld>
            <a:endParaRPr lang="en-US" dirty="0"/>
          </a:p>
        </p:txBody>
      </p:sp>
      <p:pic>
        <p:nvPicPr>
          <p:cNvPr id="1026" name="Picture 2" descr="https://thinkingdriver.files.wordpress.com/2013/03/bicycle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447" y="1306251"/>
            <a:ext cx="5723681" cy="492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17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to use one with ASP.NET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 Compelling Reasons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50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NuGet has been demoted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Open-source contributors neglect NuGet</a:t>
            </a:r>
          </a:p>
          <a:p>
            <a:endParaRPr lang="en-US" dirty="0"/>
          </a:p>
          <a:p>
            <a:r>
              <a:rPr lang="en-US" dirty="0" smtClean="0"/>
              <a:t>Use Bower or NPM for client-side assets</a:t>
            </a:r>
          </a:p>
          <a:p>
            <a:pPr lvl="1"/>
            <a:r>
              <a:rPr lang="en-US" dirty="0" smtClean="0"/>
              <a:t>Bower used for MVC 6’s unobtrusive JS</a:t>
            </a:r>
          </a:p>
          <a:p>
            <a:endParaRPr lang="en-US" dirty="0"/>
          </a:p>
          <a:p>
            <a:r>
              <a:rPr lang="en-US" dirty="0" smtClean="0"/>
              <a:t>From the </a:t>
            </a:r>
            <a:r>
              <a:rPr lang="en-US" dirty="0" smtClean="0">
                <a:hlinkClick r:id="rId2"/>
              </a:rPr>
              <a:t>ASP.NET docs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bit.ly/1lGF3s2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046" y="1795464"/>
            <a:ext cx="3108083" cy="14336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910" y="3975774"/>
            <a:ext cx="8289059" cy="153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6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ASP.NET Bundling &amp; Minification is obsolete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 smtClean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 smtClean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 smtClean="0">
              <a:hlinkClick r:id="rId2"/>
            </a:endParaRPr>
          </a:p>
          <a:p>
            <a:endParaRPr lang="en-US" dirty="0">
              <a:hlinkClick r:id="rId2"/>
            </a:endParaRPr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bit.ly/1KEc29U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8</a:t>
            </a:fld>
            <a:endParaRPr lang="en-US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5" name="App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7480543"/>
                  </p:ext>
                </p:extLst>
              </p:nvPr>
            </p:nvGraphicFramePr>
            <p:xfrm>
              <a:off x="754144" y="2412272"/>
              <a:ext cx="8814062" cy="295158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5" name="App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4144" y="2412272"/>
                <a:ext cx="8814062" cy="29515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440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smtClean="0"/>
              <a:t>Command Palette &amp; Task </a:t>
            </a:r>
            <a:r>
              <a:rPr lang="en-US" dirty="0"/>
              <a:t>Runner Explorer </a:t>
            </a:r>
            <a:r>
              <a:rPr lang="en-US" dirty="0" smtClean="0"/>
              <a:t>make </a:t>
            </a:r>
            <a:r>
              <a:rPr lang="en-US" dirty="0"/>
              <a:t>it easy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 need to use command line</a:t>
            </a:r>
          </a:p>
          <a:p>
            <a:endParaRPr lang="en-US" dirty="0"/>
          </a:p>
          <a:p>
            <a:r>
              <a:rPr lang="en-US" dirty="0" smtClean="0"/>
              <a:t>Bind tasks to VS events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4630219"/>
            <a:ext cx="8034533" cy="16207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550" y="2057400"/>
            <a:ext cx="7127812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57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webextensions/_rels/webextension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webextensions/_rels/webextension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webextensions/_rels/webextension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webextensions/_rels/webextension8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webextensions/webextension1.xml><?xml version="1.0" encoding="utf-8"?>
<we:webextension xmlns:we="http://schemas.microsoft.com/office/webextensions/webextension/2010/11" id="{6E2C49FD-3A31-4606-91EC-200B427234D2}">
  <we:reference id="wa104379263" version="1.0.0.0" store="en-US" storeType="OMEX"/>
  <we:alternateReferences/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&lt;head&gt;\n    &lt;meta charset=\&quot;utf-8\&quot; /&gt;\n    &lt;meta name=\&quot;viewport\&quot; content=\&quot;width=device-width, initial-scale=1.0\&quot;&gt;\n    &lt;title&gt;@ViewBag.Title - My ASP.NET Application&lt;/title&gt;\n    @Styles.Render(\&quot;~/Content/css\&quot;)\n    @Scripts.Render(\&quot;~/bundles/modernizr\&quot;)\n&lt;/head&gt;&quot;,&quot;ctags&quot;:{}}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203D1D5C-EBE5-49EA-92BF-30229609D7F4}">
  <we:reference id="wa104379263" version="1.0.0.0" store="en-US" storeType="OMEX"/>
  <we:alternateReferences/>
  <we:properties>
    <we:property name="config" value="{&quot;display_lang&quot;:&quot;en&quot;,&quot;display_font&quot;:&quot;Consolas&quot;,&quot;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old_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show_line_number&quot;:true,&quot;code_lang&quot;:&quot;js&quot;,&quot;code&quot;:&quot;var gulp = require('gulp');\nvar jshint = require('gulp-jshint');\n\ngulp.task('default', [], function () {\n    return gulp.src([\n            'gulpfile.js', \n            'Scripts/my/**/*.js'\n        ])\n        .pipe(jshint())\n        .pipe(jshint.reporter('jshint-stylish', {\n            verbose: true\n        }))\n        .pipe(jshint.reporter('fail'));\n});&quot;,&quot;ctags&quot;:{&quot;gulp&quot;:[{&quot;linenum&quot;:&quot;1&quot;,&quot;signature&quot;:&quot;var gulp = require('gulp');&quot;}],&quot;jshint&quot;:[{&quot;linenum&quot;:&quot;2&quot;,&quot;signature&quot;:&quot;var jshint = require('gulp-jshint');&quot;}]}}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9BD8915D-5B1B-4883-9BDD-E6255488855D}">
  <we:reference id="wa104379263" version="1.0.0.0" store="en-US" storeType="OMEX"/>
  <we:alternateReferences/>
  <we:properties>
    <we:property name="config" value="{&quot;display_lang&quot;:&quot;en&quot;,&quot;display_font&quot;:&quot;Consolas&quot;,&quot;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old_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show_line_number&quot;:true,&quot;code_lang&quot;:&quot;js&quot;,&quot;code&quot;:&quot;module.exports = function (grunt) {\n    grunt.initConfig({\n        jshint: {\n            files: [\n                'gruntfile.js',\n                'Scripts/my/**/*.js'\n            ],            \n            options: {\n                jshintrc: 'jshintrc.json'\n            }\n        }\n    });\n\n    grunt.loadNpmTasks('grunt-contrib-jshint');\n\n    grunt.registerTask('default', ['jshint']);\n};&quot;,&quot;ctags&quot;:{}}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D48C0673-904C-45C3-9CB5-C1A95C94A7D5}">
  <we:reference id="wa104379263" version="1.0.0.0" store="en-US" storeType="OMEX"/>
  <we:alternateReferences/>
  <we:properties>
    <we:property name="config" value="{&quot;display_lang&quot;:&quot;en&quot;,&quot;display_font&quot;:&quot;Consolas&quot;,&quot;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old_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show_line_number&quot;:true,&quot;code_lang&quot;:&quot;js&quot;,&quot;code&quot;:&quot;/* 6 milliseconds */\nvar gulp = require('gulp');\nvar less = require('gulp-less');\nvar autoprefix = require('gulp-autoprefixer');\n\ngulp.task('css', function () {\n   gulp.src('assets/app.less')\n      .pipe(less())\n      .pipe(autoprefix('last 2 version', 'ie 8', 'ie 9'))\n      .pipe(gulp.dest('build'));\n});&quot;,&quot;ctags&quot;:{&quot;autoprefix&quot;:[{&quot;linenum&quot;:&quot;4&quot;,&quot;signature&quot;:&quot;var autoprefix = require('gulp-autoprefixer');&quot;}],&quot;gulp&quot;:[{&quot;linenum&quot;:&quot;2&quot;,&quot;signature&quot;:&quot;var gulp = require('gulp');&quot;}],&quot;less&quot;:[{&quot;linenum&quot;:&quot;3&quot;,&quot;signature&quot;:&quot;var less = require('gulp-less');&quot;}]}}"/>
  </we:properties>
  <we:bindings/>
  <we:snapshot xmlns:r="http://schemas.openxmlformats.org/officeDocument/2006/relationships" r:embed="rId1"/>
</we:webextension>
</file>

<file path=ppt/webextensions/webextension5.xml><?xml version="1.0" encoding="utf-8"?>
<we:webextension xmlns:we="http://schemas.microsoft.com/office/webextensions/webextension/2010/11" id="{86FAD221-7313-46B0-89B7-7D3339AE77AC}">
  <we:reference id="wa104379263" version="1.0.0.0" store="en-US" storeType="OMEX"/>
  <we:alternateReferences/>
  <we:properties>
    <we:property name="config" value="{&quot;display_lang&quot;:&quot;en&quot;,&quot;display_font&quot;:&quot;Consolas&quot;,&quot;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old_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show_line_number&quot;:true,&quot;code_lang&quot;:&quot;js&quot;,&quot;code&quot;:&quot;/* 50 milliseconds */\ngrunt.initConfig({\n   less: {\n      development: {\n         files: {\n            'build/tmp/app.css': 'assets/app.less'\n         }\n      }\n   },\n   autoprefixer: {\n      options: {\n         browsers: ['last 2 version', 'ie 8', 'ie 9']\n      },\n      multiple_files: {\n         expand: true,\n         flatten: true,\n         src: 'build/tmp/app.css',\n         dest: 'build/'\n      }\n   }\n});\n\ngrunt.loadNpmTasks('grunt-contrib-less');\ngrunt.loadNpmTasks('grunt-autoprefixer');\n\ngrunt.registerTask('css', ['less', 'autoprefixer']);&quot;,&quot;ctags&quot;:{}}"/>
  </we:properties>
  <we:bindings/>
  <we:snapshot xmlns:r="http://schemas.openxmlformats.org/officeDocument/2006/relationships" r:embed="rId1"/>
</we:webextension>
</file>

<file path=ppt/webextensions/webextension6.xml><?xml version="1.0" encoding="utf-8"?>
<we:webextension xmlns:we="http://schemas.microsoft.com/office/webextensions/webextension/2010/11" id="{13E43474-6A42-46FA-A28A-F56EC08C43D5}">
  <we:reference id="wa104379263" version="1.0.0.0" store="en-US" storeType="OMEX"/>
  <we:alternateReferences/>
  <we:properties>
    <we:property name="config" value="{&quot;display_lang&quot;:&quot;en&quot;,&quot;display_font&quot;:&quot;Consolas&quot;,&quot;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old_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show_line_number&quot;:true,&quot;code_lang&quot;:&quot;js&quot;,&quot;code&quot;:&quot;{\n  \&quot;name\&quot;: \&quot;mvc6-gulp\&quot;,\n  \&quot;version\&quot;: \&quot;0.1.0\&quot;,\n  \&quot;description\&quot;: \&quot;MVC6 Gulp demo for the WI .NET Users Group meeting\&quot;,\n  \&quot;main\&quot;: \&quot;index.js\&quot;,\n  \&quot;scripts\&quot;: {\n    \&quot;test\&quot;: \&quot;echo \\\&quot;Error: no test specified\\\&quot; &amp;&amp; exit 1\&quot;\n  },\n  \&quot;author\&quot;: \&quot;Scott Addie\&quot;,\n  \&quot;license\&quot;: \&quot;MIT\&quot;\n}&quot;,&quot;ctags&quot;:{}}"/>
  </we:properties>
  <we:bindings/>
  <we:snapshot xmlns:r="http://schemas.openxmlformats.org/officeDocument/2006/relationships" r:embed="rId1"/>
</we:webextension>
</file>

<file path=ppt/webextensions/webextension7.xml><?xml version="1.0" encoding="utf-8"?>
<we:webextension xmlns:we="http://schemas.microsoft.com/office/webextensions/webextension/2010/11" id="{DB262B60-E39A-44B3-BFA7-546A547B5818}">
  <we:reference id="wa104379263" version="1.0.0.0" store="en-US" storeType="OMEX"/>
  <we:alternateReferences/>
  <we:properties>
    <we:property name="config" value="{&quot;display_lang&quot;:&quot;en&quot;,&quot;display_font&quot;:&quot;Consolas&quot;,&quot;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old_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show_line_number&quot;:true,&quot;code_lang&quot;:&quot;js&quot;,&quot;code&quot;:&quot;{\n  \&quot;name\&quot;: \&quot;mvc6-gulp\&quot;,\n  \&quot;version\&quot;: \&quot;0.1.0\&quot;,\n  \&quot;description\&quot;: \&quot;MVC6 Gulp demo for the WI .NET Users Group meeting\&quot;,\n  \&quot;main\&quot;: \&quot;index.js\&quot;,\n  \&quot;scripts\&quot;: {\n    \&quot;test\&quot;: \&quot;echo \\\&quot;Error: no test specified\\\&quot; &amp;&amp; exit 1\&quot;\n  },\n  \&quot;author\&quot;: \&quot;Scott Addie\&quot;,\n  \&quot;license\&quot;: \&quot;MIT\&quot;,\n  \&quot;devDependencies\&quot;: {\n    \&quot;gulp\&quot;: \&quot;^3.9.0\&quot;\n  }\n}&quot;,&quot;ctags&quot;:{}}"/>
  </we:properties>
  <we:bindings/>
  <we:snapshot xmlns:r="http://schemas.openxmlformats.org/officeDocument/2006/relationships" r:embed="rId1"/>
</we:webextension>
</file>

<file path=ppt/webextensions/webextension8.xml><?xml version="1.0" encoding="utf-8"?>
<we:webextension xmlns:we="http://schemas.microsoft.com/office/webextensions/webextension/2010/11" id="{CC09A7FD-F6A6-4721-A579-1A939F9BAC0A}">
  <we:reference id="wa104379263" version="1.0.0.0" store="en-US" storeType="OMEX"/>
  <we:alternateReferences/>
  <we:properties>
    <we:property name="config" value="{&quot;display_lang&quot;:&quot;en&quot;,&quot;display_font&quot;:&quot;Consolas&quot;,&quot;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old_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show_line_number&quot;:true,&quot;code_lang&quot;:&quot;js&quot;,&quot;code&quot;:&quot;'use strict';\nvar gulp = require(\&quot;gulp\&quot;),\n  rimraf = require(\&quot;rimraf\&quot;),\n  project = require(\&quot;./project.json\&quot;);\n\nvar paths = {\n  webroot: \&quot;./\&quot; + project.webroot + \&quot;/\&quot;\n};\n\npaths.concatJsDest = paths.webroot + \&quot;js/site.min.js\&quot;;\npaths.concatCssDest = paths.webroot + \&quot;css/site.min.css\&quot;;\n\ngulp.task(\&quot;clean:js\&quot;, function(cb) {\n  rimraf(paths.concatJsDest, cb);\n});\n\ngulp.task(\&quot;clean:css\&quot;, function(cb) {\n  rimraf(paths.concatCssDest, cb);\n});\n\ngulp.task(\&quot;clean\&quot;, [\&quot;clean:js\&quot;, \&quot;clean:css\&quot;]);&quot;,&quot;ctags&quot;:{&quot;gulp&quot;:[{&quot;linenum&quot;:&quot;2&quot;,&quot;signature&quot;:&quot;var gulp = require(\&quot;gulp\&quot;),&quot;}],&quot;webroot&quot;:[{&quot;linenum&quot;:&quot;6&quot;,&quot;signature&quot;:&quot;paths::webroot&quot;}]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1622</TotalTime>
  <Words>464</Words>
  <Application>Microsoft Office PowerPoint</Application>
  <PresentationFormat>Widescreen</PresentationFormat>
  <Paragraphs>163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Lucida Console</vt:lpstr>
      <vt:lpstr>Trebuchet MS</vt:lpstr>
      <vt:lpstr>Wingdings</vt:lpstr>
      <vt:lpstr>Wingdings 3</vt:lpstr>
      <vt:lpstr>Facet</vt:lpstr>
      <vt:lpstr>JavaScript Task Runners for the ASP.NET Developer</vt:lpstr>
      <vt:lpstr>About me and this talk</vt:lpstr>
      <vt:lpstr>What is a task runner?</vt:lpstr>
      <vt:lpstr>Common responsibilities of task runners</vt:lpstr>
      <vt:lpstr>If I have to remember, I’m going to forget</vt:lpstr>
      <vt:lpstr>Why to use one with ASP.NET</vt:lpstr>
      <vt:lpstr>1. NuGet has been demoted</vt:lpstr>
      <vt:lpstr>2. ASP.NET Bundling &amp; Minification is obsolete </vt:lpstr>
      <vt:lpstr>3. Command Palette &amp; Task Runner Explorer make it easy</vt:lpstr>
      <vt:lpstr>Which task runner should I use?</vt:lpstr>
      <vt:lpstr>Files vs. Streams</vt:lpstr>
      <vt:lpstr>Configuration vs. Code</vt:lpstr>
      <vt:lpstr>Performance comparison Processing 1 small LESS file</vt:lpstr>
      <vt:lpstr>Dashboard view</vt:lpstr>
      <vt:lpstr>Tweets from thought leaders How do I choose?</vt:lpstr>
      <vt:lpstr>Grunt needs Node.js training wheels</vt:lpstr>
      <vt:lpstr>Debugging Grunt tasks is frustrating</vt:lpstr>
      <vt:lpstr>…and the verdict is</vt:lpstr>
      <vt:lpstr>How to use Gulp in your project</vt:lpstr>
      <vt:lpstr>Prerequisites Node.js &amp; NPM (Node Package Manager)</vt:lpstr>
      <vt:lpstr>1. Create package.json file</vt:lpstr>
      <vt:lpstr>2. Install Gulp at system Level</vt:lpstr>
      <vt:lpstr>3. Install Gulp locally</vt:lpstr>
      <vt:lpstr>3. Install Gulp locally (cont.)</vt:lpstr>
      <vt:lpstr>4. Create gulpfile.js </vt:lpstr>
      <vt:lpstr>5. Run Gulp task</vt:lpstr>
      <vt:lpstr>Demo</vt:lpstr>
      <vt:lpstr>Resources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MVC &amp; JS Task Automation Made Easy with Gulp</dc:title>
  <dc:creator>Scott Addie</dc:creator>
  <cp:lastModifiedBy>Scott Addie</cp:lastModifiedBy>
  <cp:revision>290</cp:revision>
  <dcterms:created xsi:type="dcterms:W3CDTF">2015-07-01T00:55:22Z</dcterms:created>
  <dcterms:modified xsi:type="dcterms:W3CDTF">2015-09-12T00:46:24Z</dcterms:modified>
</cp:coreProperties>
</file>